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256" r:id="rId2"/>
    <p:sldId id="264" r:id="rId3"/>
    <p:sldId id="263" r:id="rId4"/>
    <p:sldId id="258" r:id="rId5"/>
    <p:sldId id="260" r:id="rId6"/>
    <p:sldId id="259" r:id="rId7"/>
    <p:sldId id="261" r:id="rId8"/>
    <p:sldId id="262" r:id="rId9"/>
    <p:sldId id="257" r:id="rId10"/>
    <p:sldId id="267" r:id="rId11"/>
    <p:sldId id="265" r:id="rId12"/>
    <p:sldId id="270" r:id="rId13"/>
    <p:sldId id="276" r:id="rId14"/>
    <p:sldId id="266" r:id="rId15"/>
    <p:sldId id="271" r:id="rId16"/>
    <p:sldId id="272" r:id="rId17"/>
    <p:sldId id="273" r:id="rId18"/>
    <p:sldId id="274" r:id="rId19"/>
    <p:sldId id="275" r:id="rId20"/>
    <p:sldId id="268" r:id="rId21"/>
    <p:sldId id="277" r:id="rId22"/>
    <p:sldId id="269"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93" d="100"/>
          <a:sy n="93" d="100"/>
        </p:scale>
        <p:origin x="-1528"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88072F3-2C60-A741-88A1-D0112F0B632B}" type="datetimeFigureOut">
              <a:rPr lang="en-US" smtClean="0"/>
              <a:t>2/11/13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AC0FFB2-AC44-E042-A59B-EE1C93DF7C01}" type="slidenum">
              <a:rPr lang="en-US" smtClean="0"/>
              <a:t>‹#›</a:t>
            </a:fld>
            <a:endParaRPr lang="en-US"/>
          </a:p>
        </p:txBody>
      </p:sp>
    </p:spTree>
    <p:extLst>
      <p:ext uri="{BB962C8B-B14F-4D97-AF65-F5344CB8AC3E}">
        <p14:creationId xmlns:p14="http://schemas.microsoft.com/office/powerpoint/2010/main" val="229192589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3D</a:t>
            </a:r>
            <a:r>
              <a:rPr lang="en-US" baseline="0" dirty="0" smtClean="0"/>
              <a:t> </a:t>
            </a:r>
            <a:r>
              <a:rPr lang="en-US" baseline="0" dirty="0" err="1" smtClean="0"/>
              <a:t>modelling</a:t>
            </a:r>
            <a:r>
              <a:rPr lang="en-US" baseline="0" dirty="0" smtClean="0"/>
              <a:t> is a popular application of depth mapping, even more popular with the advent of DIY 3D printers, such as the </a:t>
            </a:r>
            <a:r>
              <a:rPr lang="en-US" baseline="0" dirty="0" err="1" smtClean="0"/>
              <a:t>Reprap</a:t>
            </a: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DAC0FFB2-AC44-E042-A59B-EE1C93DF7C01}" type="slidenum">
              <a:rPr lang="en-US" smtClean="0"/>
              <a:t>2</a:t>
            </a:fld>
            <a:endParaRPr lang="en-US"/>
          </a:p>
        </p:txBody>
      </p:sp>
    </p:spTree>
    <p:extLst>
      <p:ext uri="{BB962C8B-B14F-4D97-AF65-F5344CB8AC3E}">
        <p14:creationId xmlns:p14="http://schemas.microsoft.com/office/powerpoint/2010/main" val="36262118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11</a:t>
            </a:fld>
            <a:endParaRPr lang="en-US"/>
          </a:p>
        </p:txBody>
      </p:sp>
    </p:spTree>
    <p:extLst>
      <p:ext uri="{BB962C8B-B14F-4D97-AF65-F5344CB8AC3E}">
        <p14:creationId xmlns:p14="http://schemas.microsoft.com/office/powerpoint/2010/main" val="37453802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Stereoscopic depth mapping, which uses two</a:t>
            </a:r>
            <a:r>
              <a:rPr lang="en-US" baseline="0" dirty="0" smtClean="0"/>
              <a:t> fixed cameras. Uses distances of corresponding points and information about the cameras (such as the distance and field of view angle) to triangulate the distance of the object from the camera</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13</a:t>
            </a:fld>
            <a:endParaRPr lang="en-US"/>
          </a:p>
        </p:txBody>
      </p:sp>
    </p:spTree>
    <p:extLst>
      <p:ext uri="{BB962C8B-B14F-4D97-AF65-F5344CB8AC3E}">
        <p14:creationId xmlns:p14="http://schemas.microsoft.com/office/powerpoint/2010/main" val="3250149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a:t>
            </a:r>
            <a:r>
              <a:rPr lang="en-US" baseline="0" dirty="0" smtClean="0"/>
              <a:t> to talk about lack of texture.</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21</a:t>
            </a:fld>
            <a:endParaRPr lang="en-US"/>
          </a:p>
        </p:txBody>
      </p:sp>
    </p:spTree>
    <p:extLst>
      <p:ext uri="{BB962C8B-B14F-4D97-AF65-F5344CB8AC3E}">
        <p14:creationId xmlns:p14="http://schemas.microsoft.com/office/powerpoint/2010/main" val="3250149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“Scanning” a physical</a:t>
            </a:r>
            <a:r>
              <a:rPr lang="en-US" baseline="0" dirty="0" smtClean="0"/>
              <a:t> 3D object can use an apparatus like such, which spins the object around while shining a laser on it</a:t>
            </a:r>
          </a:p>
          <a:p>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3</a:t>
            </a:fld>
            <a:endParaRPr lang="en-US"/>
          </a:p>
        </p:txBody>
      </p:sp>
    </p:spTree>
    <p:extLst>
      <p:ext uri="{BB962C8B-B14F-4D97-AF65-F5344CB8AC3E}">
        <p14:creationId xmlns:p14="http://schemas.microsoft.com/office/powerpoint/2010/main" val="3843453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3D movies are becoming</a:t>
            </a:r>
            <a:r>
              <a:rPr lang="en-US" baseline="0" dirty="0" smtClean="0"/>
              <a:t> more and more popular</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4</a:t>
            </a:fld>
            <a:endParaRPr lang="en-US"/>
          </a:p>
        </p:txBody>
      </p:sp>
    </p:spTree>
    <p:extLst>
      <p:ext uri="{BB962C8B-B14F-4D97-AF65-F5344CB8AC3E}">
        <p14:creationId xmlns:p14="http://schemas.microsoft.com/office/powerpoint/2010/main" val="626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RED 3D camera, used to film</a:t>
            </a:r>
            <a:r>
              <a:rPr lang="en-US" baseline="0" dirty="0" smtClean="0"/>
              <a:t> several blockbuster 3D films</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5</a:t>
            </a:fld>
            <a:endParaRPr lang="en-US"/>
          </a:p>
        </p:txBody>
      </p:sp>
    </p:spTree>
    <p:extLst>
      <p:ext uri="{BB962C8B-B14F-4D97-AF65-F5344CB8AC3E}">
        <p14:creationId xmlns:p14="http://schemas.microsoft.com/office/powerpoint/2010/main" val="3633584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Xbox </a:t>
            </a:r>
            <a:r>
              <a:rPr lang="en-US" dirty="0" err="1" smtClean="0"/>
              <a:t>Kinect</a:t>
            </a:r>
            <a:r>
              <a:rPr lang="en-US" baseline="0" dirty="0" smtClean="0"/>
              <a:t> brings depth mapping to consumer applications to detect gestures and body movements</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6</a:t>
            </a:fld>
            <a:endParaRPr lang="en-US"/>
          </a:p>
        </p:txBody>
      </p:sp>
    </p:spTree>
    <p:extLst>
      <p:ext uri="{BB962C8B-B14F-4D97-AF65-F5344CB8AC3E}">
        <p14:creationId xmlns:p14="http://schemas.microsoft.com/office/powerpoint/2010/main" val="5167456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 all generate depth information!</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7</a:t>
            </a:fld>
            <a:endParaRPr lang="en-US"/>
          </a:p>
        </p:txBody>
      </p:sp>
    </p:spTree>
    <p:extLst>
      <p:ext uri="{BB962C8B-B14F-4D97-AF65-F5344CB8AC3E}">
        <p14:creationId xmlns:p14="http://schemas.microsoft.com/office/powerpoint/2010/main" val="456711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Light-based depth mapping, which shines a laser on a scene and</a:t>
            </a:r>
            <a:r>
              <a:rPr lang="en-US" baseline="0" dirty="0" smtClean="0"/>
              <a:t> measures how the scene responds to it (such as the size of the laser dots)</a:t>
            </a:r>
          </a:p>
          <a:p>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8</a:t>
            </a:fld>
            <a:endParaRPr lang="en-US"/>
          </a:p>
        </p:txBody>
      </p:sp>
    </p:spTree>
    <p:extLst>
      <p:ext uri="{BB962C8B-B14F-4D97-AF65-F5344CB8AC3E}">
        <p14:creationId xmlns:p14="http://schemas.microsoft.com/office/powerpoint/2010/main" val="29625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Stereoscopic depth mapping, which uses two</a:t>
            </a:r>
            <a:r>
              <a:rPr lang="en-US" baseline="0" dirty="0" smtClean="0"/>
              <a:t> fixed cameras. Uses distances of corresponding points and information about the cameras (such as the distance and field of view angle) to triangulate the distance of the object from the camera</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9</a:t>
            </a:fld>
            <a:endParaRPr lang="en-US"/>
          </a:p>
        </p:txBody>
      </p:sp>
    </p:spTree>
    <p:extLst>
      <p:ext uri="{BB962C8B-B14F-4D97-AF65-F5344CB8AC3E}">
        <p14:creationId xmlns:p14="http://schemas.microsoft.com/office/powerpoint/2010/main" val="3250149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RED 3D camera, used to film</a:t>
            </a:r>
            <a:r>
              <a:rPr lang="en-US" baseline="0" dirty="0" smtClean="0"/>
              <a:t> several blockbuster 3D films</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10</a:t>
            </a:fld>
            <a:endParaRPr lang="en-US"/>
          </a:p>
        </p:txBody>
      </p:sp>
    </p:spTree>
    <p:extLst>
      <p:ext uri="{BB962C8B-B14F-4D97-AF65-F5344CB8AC3E}">
        <p14:creationId xmlns:p14="http://schemas.microsoft.com/office/powerpoint/2010/main" val="3633584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nchor="t">
            <a:normAutofit/>
          </a:bodyPr>
          <a:lstStyle>
            <a:lvl1pPr marL="0" indent="0" algn="ctr">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2BFFD06-119E-624E-A853-F5BDC5EA84F3}" type="datetimeFigureOut">
              <a:rPr lang="en-US" smtClean="0"/>
              <a:t>2/11/13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BFFD06-119E-624E-A853-F5BDC5EA84F3}" type="datetimeFigureOut">
              <a:rPr lang="en-US" smtClean="0"/>
              <a:t>2/11/13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2BFFD06-119E-624E-A853-F5BDC5EA84F3}" type="datetimeFigureOut">
              <a:rPr lang="en-US" smtClean="0"/>
              <a:t>2/11/13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2BFFD06-119E-624E-A853-F5BDC5EA84F3}" type="datetimeFigureOut">
              <a:rPr lang="en-US" smtClean="0"/>
              <a:t>2/11/13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BFFD06-119E-624E-A853-F5BDC5EA84F3}" type="datetimeFigureOut">
              <a:rPr lang="en-US" smtClean="0"/>
              <a:t>2/11/13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2BFFD06-119E-624E-A853-F5BDC5EA84F3}" type="datetimeFigureOut">
              <a:rPr lang="en-US" smtClean="0"/>
              <a:t>2/11/13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t"/>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t"/>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2BFFD06-119E-624E-A853-F5BDC5EA84F3}" type="datetimeFigureOut">
              <a:rPr lang="en-US" smtClean="0"/>
              <a:t>2/11/13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2BFFD06-119E-624E-A853-F5BDC5EA84F3}" type="datetimeFigureOut">
              <a:rPr lang="en-US" smtClean="0"/>
              <a:t>2/11/13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BFFD06-119E-624E-A853-F5BDC5EA84F3}" type="datetimeFigureOut">
              <a:rPr lang="en-US" smtClean="0"/>
              <a:t>2/11/13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solidFill>
                  <a:schemeClr val="accent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BFFD06-119E-624E-A853-F5BDC5EA84F3}" type="datetimeFigureOut">
              <a:rPr lang="en-US" smtClean="0"/>
              <a:t>2/11/13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dirty="0"/>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nchor="t"/>
          <a:lstStyle>
            <a:lvl1pPr marL="0" indent="0">
              <a:buNone/>
              <a:defRPr sz="1400">
                <a:solidFill>
                  <a:schemeClr val="accent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BFFD06-119E-624E-A853-F5BDC5EA84F3}" type="datetimeFigureOut">
              <a:rPr lang="en-US" smtClean="0"/>
              <a:t>2/11/13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57200"/>
            <a:ext cx="8229600" cy="11430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BFFD06-119E-624E-A853-F5BDC5EA84F3}" type="datetimeFigureOut">
              <a:rPr lang="en-US" smtClean="0"/>
              <a:t>2/11/13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6253B1-6DA8-7249-9517-6138BA6C1355}"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500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914400" rtl="0" eaLnBrk="1" latinLnBrk="0" hangingPunct="1">
        <a:lnSpc>
          <a:spcPct val="150000"/>
        </a:lnSpc>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lnSpc>
          <a:spcPct val="150000"/>
        </a:lnSpc>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50000"/>
        </a:lnSpc>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50000"/>
        </a:lnSpc>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50000"/>
        </a:lnSpc>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Stereoscopic Depth Mapping</a:t>
            </a:r>
            <a:endParaRPr lang="en-US" dirty="0"/>
          </a:p>
        </p:txBody>
      </p:sp>
      <p:sp>
        <p:nvSpPr>
          <p:cNvPr id="3" name="Subtitle 2"/>
          <p:cNvSpPr>
            <a:spLocks noGrp="1"/>
          </p:cNvSpPr>
          <p:nvPr>
            <p:ph type="subTitle" idx="1"/>
          </p:nvPr>
        </p:nvSpPr>
        <p:spPr>
          <a:xfrm>
            <a:off x="1371600" y="3886200"/>
            <a:ext cx="6400800" cy="2422204"/>
          </a:xfrm>
        </p:spPr>
        <p:txBody>
          <a:bodyPr>
            <a:normAutofit fontScale="92500" lnSpcReduction="20000"/>
          </a:bodyPr>
          <a:lstStyle/>
          <a:p>
            <a:r>
              <a:rPr lang="en-US" dirty="0" smtClean="0"/>
              <a:t>Eric Henderson, Nick Kamper, Laura Moss, James Savage</a:t>
            </a:r>
          </a:p>
          <a:p>
            <a:endParaRPr lang="en-US" dirty="0" smtClean="0"/>
          </a:p>
          <a:p>
            <a:r>
              <a:rPr lang="en-US" dirty="0" smtClean="0"/>
              <a:t>CSSE463 – Image Recognition</a:t>
            </a:r>
            <a:endParaRPr lang="en-US" dirty="0"/>
          </a:p>
        </p:txBody>
      </p:sp>
    </p:spTree>
    <p:extLst>
      <p:ext uri="{BB962C8B-B14F-4D97-AF65-F5344CB8AC3E}">
        <p14:creationId xmlns:p14="http://schemas.microsoft.com/office/powerpoint/2010/main" val="48845125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rcRect t="8753" b="8753"/>
          <a:stretch>
            <a:fillRect/>
          </a:stretch>
        </p:blipFill>
        <p:spPr>
          <a:xfrm>
            <a:off x="979311" y="2328335"/>
            <a:ext cx="7360356" cy="4009496"/>
          </a:xfrm>
        </p:spPr>
      </p:pic>
      <p:sp>
        <p:nvSpPr>
          <p:cNvPr id="3" name="Title 2"/>
          <p:cNvSpPr>
            <a:spLocks noGrp="1"/>
          </p:cNvSpPr>
          <p:nvPr>
            <p:ph type="title"/>
          </p:nvPr>
        </p:nvSpPr>
        <p:spPr/>
        <p:txBody>
          <a:bodyPr>
            <a:normAutofit fontScale="90000"/>
          </a:bodyPr>
          <a:lstStyle/>
          <a:p>
            <a:r>
              <a:rPr lang="en-US" dirty="0"/>
              <a:t>Ways of Implementing Depth Mapping</a:t>
            </a:r>
            <a:br>
              <a:rPr lang="en-US" dirty="0"/>
            </a:br>
            <a:endParaRPr lang="en-US" dirty="0"/>
          </a:p>
        </p:txBody>
      </p:sp>
    </p:spTree>
    <p:extLst>
      <p:ext uri="{BB962C8B-B14F-4D97-AF65-F5344CB8AC3E}">
        <p14:creationId xmlns:p14="http://schemas.microsoft.com/office/powerpoint/2010/main" val="397789610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Wait, I thought this was Image Recognition! </a:t>
            </a:r>
            <a:endParaRPr lang="en-US" dirty="0"/>
          </a:p>
        </p:txBody>
      </p:sp>
      <p:sp>
        <p:nvSpPr>
          <p:cNvPr id="3" name="Content Placeholder 2"/>
          <p:cNvSpPr>
            <a:spLocks noGrp="1"/>
          </p:cNvSpPr>
          <p:nvPr>
            <p:ph idx="1"/>
          </p:nvPr>
        </p:nvSpPr>
        <p:spPr>
          <a:xfrm>
            <a:off x="457200" y="2116667"/>
            <a:ext cx="8229600" cy="4009496"/>
          </a:xfrm>
        </p:spPr>
        <p:txBody>
          <a:bodyPr/>
          <a:lstStyle/>
          <a:p>
            <a:pPr>
              <a:lnSpc>
                <a:spcPct val="100000"/>
              </a:lnSpc>
            </a:pPr>
            <a:r>
              <a:rPr lang="en-US" dirty="0" smtClean="0"/>
              <a:t>Stereoscopic Depth Mapping </a:t>
            </a:r>
            <a:r>
              <a:rPr lang="en-US" sz="3600" b="1" dirty="0" smtClean="0"/>
              <a:t>is</a:t>
            </a:r>
            <a:r>
              <a:rPr lang="en-US" dirty="0" smtClean="0"/>
              <a:t> a computer vision problem</a:t>
            </a:r>
          </a:p>
          <a:p>
            <a:pPr>
              <a:lnSpc>
                <a:spcPct val="100000"/>
              </a:lnSpc>
            </a:pPr>
            <a:r>
              <a:rPr lang="en-US" dirty="0" smtClean="0"/>
              <a:t>However, we can apply image </a:t>
            </a:r>
            <a:r>
              <a:rPr lang="en-US" dirty="0"/>
              <a:t>r</a:t>
            </a:r>
            <a:r>
              <a:rPr lang="en-US" dirty="0" smtClean="0"/>
              <a:t>ecognition techniques to solve a few problems within stereoscopic depth mapping.</a:t>
            </a:r>
            <a:endParaRPr lang="en-US" dirty="0"/>
          </a:p>
        </p:txBody>
      </p:sp>
    </p:spTree>
    <p:extLst>
      <p:ext uri="{BB962C8B-B14F-4D97-AF65-F5344CB8AC3E}">
        <p14:creationId xmlns:p14="http://schemas.microsoft.com/office/powerpoint/2010/main" val="395785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Basic Algorithm for Stereoscopic Depth Mapping</a:t>
            </a:r>
            <a:br>
              <a:rPr lang="en-US" dirty="0" smtClean="0"/>
            </a:br>
            <a:endParaRPr lang="en-US" dirty="0"/>
          </a:p>
        </p:txBody>
      </p:sp>
      <p:sp>
        <p:nvSpPr>
          <p:cNvPr id="3" name="Content Placeholder 2"/>
          <p:cNvSpPr>
            <a:spLocks noGrp="1"/>
          </p:cNvSpPr>
          <p:nvPr>
            <p:ph idx="1"/>
          </p:nvPr>
        </p:nvSpPr>
        <p:spPr>
          <a:xfrm>
            <a:off x="457200" y="2173111"/>
            <a:ext cx="8229600" cy="3953051"/>
          </a:xfrm>
        </p:spPr>
        <p:txBody>
          <a:bodyPr>
            <a:normAutofit/>
          </a:bodyPr>
          <a:lstStyle/>
          <a:p>
            <a:pPr marL="514350" indent="-514350">
              <a:lnSpc>
                <a:spcPct val="100000"/>
              </a:lnSpc>
              <a:buFont typeface="+mj-lt"/>
              <a:buAutoNum type="arabicPeriod"/>
            </a:pPr>
            <a:r>
              <a:rPr lang="en-US" dirty="0" smtClean="0"/>
              <a:t>Find corresponding points in the stereo images</a:t>
            </a:r>
          </a:p>
          <a:p>
            <a:pPr marL="514350" indent="-514350">
              <a:lnSpc>
                <a:spcPct val="100000"/>
              </a:lnSpc>
              <a:buFont typeface="+mj-lt"/>
              <a:buAutoNum type="arabicPeriod"/>
            </a:pPr>
            <a:endParaRPr lang="en-US" dirty="0" smtClean="0"/>
          </a:p>
          <a:p>
            <a:pPr marL="514350" indent="-514350">
              <a:lnSpc>
                <a:spcPct val="100000"/>
              </a:lnSpc>
              <a:buFont typeface="+mj-lt"/>
              <a:buAutoNum type="arabicPeriod"/>
            </a:pPr>
            <a:r>
              <a:rPr lang="en-US" dirty="0"/>
              <a:t>Using information about the cameras and the distance between the corresponding points, perform some trigonometry to get the </a:t>
            </a:r>
            <a:r>
              <a:rPr lang="en-US" dirty="0" smtClean="0"/>
              <a:t>distance of that point from the camera</a:t>
            </a:r>
            <a:endParaRPr lang="en-US" dirty="0"/>
          </a:p>
        </p:txBody>
      </p:sp>
    </p:spTree>
    <p:extLst>
      <p:ext uri="{BB962C8B-B14F-4D97-AF65-F5344CB8AC3E}">
        <p14:creationId xmlns:p14="http://schemas.microsoft.com/office/powerpoint/2010/main" val="32152297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Basic Algorithm for Stereoscopic Depth Mapping</a:t>
            </a:r>
            <a:br>
              <a:rPr lang="en-US" dirty="0"/>
            </a:br>
            <a:endParaRPr lang="en-US" dirty="0"/>
          </a:p>
        </p:txBody>
      </p:sp>
      <p:pic>
        <p:nvPicPr>
          <p:cNvPr id="8" name="Picture 7"/>
          <p:cNvPicPr>
            <a:picLocks noChangeAspect="1"/>
          </p:cNvPicPr>
          <p:nvPr/>
        </p:nvPicPr>
        <p:blipFill>
          <a:blip r:embed="rId3"/>
          <a:stretch>
            <a:fillRect/>
          </a:stretch>
        </p:blipFill>
        <p:spPr>
          <a:xfrm>
            <a:off x="245532" y="2921000"/>
            <a:ext cx="8714215" cy="2850444"/>
          </a:xfrm>
          <a:prstGeom prst="rect">
            <a:avLst/>
          </a:prstGeom>
        </p:spPr>
      </p:pic>
    </p:spTree>
    <p:extLst>
      <p:ext uri="{BB962C8B-B14F-4D97-AF65-F5344CB8AC3E}">
        <p14:creationId xmlns:p14="http://schemas.microsoft.com/office/powerpoint/2010/main" val="96120707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Other Ways of Matching Corresponding Points</a:t>
            </a:r>
            <a:endParaRPr lang="en-US" dirty="0"/>
          </a:p>
        </p:txBody>
      </p:sp>
      <p:sp>
        <p:nvSpPr>
          <p:cNvPr id="3" name="Content Placeholder 2"/>
          <p:cNvSpPr>
            <a:spLocks noGrp="1"/>
          </p:cNvSpPr>
          <p:nvPr>
            <p:ph idx="1"/>
          </p:nvPr>
        </p:nvSpPr>
        <p:spPr>
          <a:xfrm>
            <a:off x="457200" y="1741311"/>
            <a:ext cx="8229600" cy="4525963"/>
          </a:xfrm>
        </p:spPr>
        <p:txBody>
          <a:bodyPr>
            <a:normAutofit fontScale="85000" lnSpcReduction="10000"/>
          </a:bodyPr>
          <a:lstStyle/>
          <a:p>
            <a:pPr>
              <a:lnSpc>
                <a:spcPct val="130000"/>
              </a:lnSpc>
            </a:pPr>
            <a:r>
              <a:rPr lang="en-US" dirty="0" smtClean="0"/>
              <a:t>If we knew the camera’s intrinsic parameters (such as the focal length, principal point, scale, and skew), we could find the epipolar line for a given point</a:t>
            </a:r>
          </a:p>
          <a:p>
            <a:pPr lvl="1">
              <a:lnSpc>
                <a:spcPct val="130000"/>
              </a:lnSpc>
            </a:pPr>
            <a:r>
              <a:rPr lang="en-US" dirty="0" smtClean="0"/>
              <a:t>The corresponding point in the other image would lie on the epipolar line in the other image</a:t>
            </a:r>
          </a:p>
          <a:p>
            <a:pPr>
              <a:lnSpc>
                <a:spcPct val="130000"/>
              </a:lnSpc>
            </a:pPr>
            <a:r>
              <a:rPr lang="en-US" dirty="0" smtClean="0"/>
              <a:t>However, calibrating a camera to get the parameters is messy, so we use a different image recognition-based approach</a:t>
            </a:r>
            <a:endParaRPr lang="en-US" dirty="0"/>
          </a:p>
        </p:txBody>
      </p:sp>
    </p:spTree>
    <p:extLst>
      <p:ext uri="{BB962C8B-B14F-4D97-AF65-F5344CB8AC3E}">
        <p14:creationId xmlns:p14="http://schemas.microsoft.com/office/powerpoint/2010/main" val="41265471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Our Approach to Corresponding Points</a:t>
            </a:r>
            <a:endParaRPr lang="en-US" dirty="0"/>
          </a:p>
        </p:txBody>
      </p:sp>
      <p:sp>
        <p:nvSpPr>
          <p:cNvPr id="3" name="Content Placeholder 2"/>
          <p:cNvSpPr>
            <a:spLocks noGrp="1"/>
          </p:cNvSpPr>
          <p:nvPr>
            <p:ph idx="1"/>
          </p:nvPr>
        </p:nvSpPr>
        <p:spPr/>
        <p:txBody>
          <a:bodyPr>
            <a:normAutofit fontScale="92500" lnSpcReduction="20000"/>
          </a:bodyPr>
          <a:lstStyle/>
          <a:p>
            <a:pPr>
              <a:lnSpc>
                <a:spcPct val="120000"/>
              </a:lnSpc>
            </a:pPr>
            <a:r>
              <a:rPr lang="en-US" dirty="0" smtClean="0"/>
              <a:t>To find interesting points to correspond, we use the Harris/</a:t>
            </a:r>
            <a:r>
              <a:rPr lang="en-US" dirty="0" err="1" smtClean="0"/>
              <a:t>Stephans</a:t>
            </a:r>
            <a:r>
              <a:rPr lang="en-US" dirty="0"/>
              <a:t> </a:t>
            </a:r>
            <a:r>
              <a:rPr lang="en-US" dirty="0" smtClean="0"/>
              <a:t>corner detection algorithm (available in MATLAB)</a:t>
            </a:r>
          </a:p>
          <a:p>
            <a:pPr lvl="1">
              <a:lnSpc>
                <a:spcPct val="120000"/>
              </a:lnSpc>
            </a:pPr>
            <a:r>
              <a:rPr lang="en-US" dirty="0" smtClean="0"/>
              <a:t>Why corners? Because they’re “different” enough that the features should be easy to compare!</a:t>
            </a:r>
          </a:p>
          <a:p>
            <a:pPr>
              <a:lnSpc>
                <a:spcPct val="120000"/>
              </a:lnSpc>
            </a:pPr>
            <a:r>
              <a:rPr lang="en-US" dirty="0" smtClean="0"/>
              <a:t>Also attempted to use our own implementation of Kirsch operators</a:t>
            </a:r>
          </a:p>
          <a:p>
            <a:pPr lvl="1">
              <a:lnSpc>
                <a:spcPct val="120000"/>
              </a:lnSpc>
            </a:pPr>
            <a:r>
              <a:rPr lang="en-US" dirty="0" smtClean="0"/>
              <a:t>The points it picked were not “interesting” enough to be usable</a:t>
            </a:r>
          </a:p>
        </p:txBody>
      </p:sp>
    </p:spTree>
    <p:extLst>
      <p:ext uri="{BB962C8B-B14F-4D97-AF65-F5344CB8AC3E}">
        <p14:creationId xmlns:p14="http://schemas.microsoft.com/office/powerpoint/2010/main" val="1318504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Interlude – Harris/Stephan’s Corner Detection Algorithm</a:t>
            </a:r>
            <a:endParaRPr lang="en-US" dirty="0"/>
          </a:p>
        </p:txBody>
      </p:sp>
      <p:sp>
        <p:nvSpPr>
          <p:cNvPr id="3" name="Content Placeholder 2"/>
          <p:cNvSpPr>
            <a:spLocks noGrp="1"/>
          </p:cNvSpPr>
          <p:nvPr>
            <p:ph idx="1"/>
          </p:nvPr>
        </p:nvSpPr>
        <p:spPr/>
        <p:txBody>
          <a:bodyPr/>
          <a:lstStyle/>
          <a:p>
            <a:pPr>
              <a:lnSpc>
                <a:spcPct val="110000"/>
              </a:lnSpc>
            </a:pPr>
            <a:r>
              <a:rPr lang="en-US" dirty="0" smtClean="0"/>
              <a:t>The main idea of the Harris/Stephan Corner Detection Algorithm is to find areas with well-defined spikes in output from the X and Y partial derivatives. </a:t>
            </a:r>
            <a:endParaRPr lang="en-US" dirty="0"/>
          </a:p>
        </p:txBody>
      </p:sp>
    </p:spTree>
    <p:extLst>
      <p:ext uri="{BB962C8B-B14F-4D97-AF65-F5344CB8AC3E}">
        <p14:creationId xmlns:p14="http://schemas.microsoft.com/office/powerpoint/2010/main" val="3306212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t="9" b="-13"/>
          <a:stretch/>
        </p:blipFill>
        <p:spPr>
          <a:xfrm>
            <a:off x="951089" y="301978"/>
            <a:ext cx="7543800" cy="6245578"/>
          </a:xfrm>
        </p:spPr>
      </p:pic>
    </p:spTree>
    <p:extLst>
      <p:ext uri="{BB962C8B-B14F-4D97-AF65-F5344CB8AC3E}">
        <p14:creationId xmlns:p14="http://schemas.microsoft.com/office/powerpoint/2010/main" val="16818648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 now back to your normally scheduled programming!</a:t>
            </a:r>
            <a:endParaRPr lang="en-US" dirty="0"/>
          </a:p>
        </p:txBody>
      </p:sp>
      <p:sp>
        <p:nvSpPr>
          <p:cNvPr id="3" name="Content Placeholder 2"/>
          <p:cNvSpPr>
            <a:spLocks noGrp="1"/>
          </p:cNvSpPr>
          <p:nvPr>
            <p:ph idx="1"/>
          </p:nvPr>
        </p:nvSpPr>
        <p:spPr>
          <a:xfrm>
            <a:off x="457200" y="1747784"/>
            <a:ext cx="8229600" cy="4378380"/>
          </a:xfrm>
        </p:spPr>
        <p:txBody>
          <a:bodyPr>
            <a:normAutofit fontScale="85000" lnSpcReduction="10000"/>
          </a:bodyPr>
          <a:lstStyle/>
          <a:p>
            <a:pPr>
              <a:lnSpc>
                <a:spcPct val="120000"/>
              </a:lnSpc>
            </a:pPr>
            <a:r>
              <a:rPr lang="en-US" dirty="0"/>
              <a:t>We then compare features of the </a:t>
            </a:r>
            <a:r>
              <a:rPr lang="en-US" dirty="0" smtClean="0"/>
              <a:t>interesting points in </a:t>
            </a:r>
            <a:r>
              <a:rPr lang="en-US" dirty="0"/>
              <a:t>one image to those in the other image to find a </a:t>
            </a:r>
            <a:r>
              <a:rPr lang="en-US" dirty="0" smtClean="0"/>
              <a:t>match</a:t>
            </a:r>
          </a:p>
          <a:p>
            <a:pPr>
              <a:lnSpc>
                <a:spcPct val="120000"/>
              </a:lnSpc>
            </a:pPr>
            <a:r>
              <a:rPr lang="en-US" dirty="0" smtClean="0"/>
              <a:t>Currently, we’re just using template matching using a window surrounding the interesting point and comparing RGB color distance</a:t>
            </a:r>
          </a:p>
          <a:p>
            <a:pPr>
              <a:lnSpc>
                <a:spcPct val="120000"/>
              </a:lnSpc>
            </a:pPr>
            <a:r>
              <a:rPr lang="en-US" dirty="0" smtClean="0"/>
              <a:t>However, we eventually want to incorporate edges and other features into our feature comparison</a:t>
            </a:r>
            <a:endParaRPr lang="en-US" dirty="0"/>
          </a:p>
        </p:txBody>
      </p:sp>
    </p:spTree>
    <p:extLst>
      <p:ext uri="{BB962C8B-B14F-4D97-AF65-F5344CB8AC3E}">
        <p14:creationId xmlns:p14="http://schemas.microsoft.com/office/powerpoint/2010/main" val="41587745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Finding distances of interesting points</a:t>
            </a:r>
            <a:endParaRPr lang="en-US" dirty="0"/>
          </a:p>
        </p:txBody>
      </p:sp>
      <p:sp>
        <p:nvSpPr>
          <p:cNvPr id="3" name="Content Placeholder 2"/>
          <p:cNvSpPr>
            <a:spLocks noGrp="1"/>
          </p:cNvSpPr>
          <p:nvPr>
            <p:ph idx="1"/>
          </p:nvPr>
        </p:nvSpPr>
        <p:spPr>
          <a:xfrm>
            <a:off x="457200" y="1897983"/>
            <a:ext cx="8229600" cy="4228180"/>
          </a:xfrm>
        </p:spPr>
        <p:txBody>
          <a:bodyPr/>
          <a:lstStyle/>
          <a:p>
            <a:endParaRPr lang="en-US" dirty="0"/>
          </a:p>
        </p:txBody>
      </p:sp>
    </p:spTree>
    <p:extLst>
      <p:ext uri="{BB962C8B-B14F-4D97-AF65-F5344CB8AC3E}">
        <p14:creationId xmlns:p14="http://schemas.microsoft.com/office/powerpoint/2010/main" val="2983642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4" name="Content Placeholder 3"/>
          <p:cNvPicPr>
            <a:picLocks noGrp="1" noChangeAspect="1"/>
          </p:cNvPicPr>
          <p:nvPr>
            <p:ph idx="1"/>
          </p:nvPr>
        </p:nvPicPr>
        <p:blipFill rotWithShape="1">
          <a:blip r:embed="rId3"/>
          <a:srcRect t="7621" b="8813"/>
          <a:stretch/>
        </p:blipFill>
        <p:spPr>
          <a:xfrm>
            <a:off x="1303867" y="1600200"/>
            <a:ext cx="6541912" cy="5148727"/>
          </a:xfrm>
        </p:spPr>
      </p:pic>
    </p:spTree>
    <p:extLst>
      <p:ext uri="{BB962C8B-B14F-4D97-AF65-F5344CB8AC3E}">
        <p14:creationId xmlns:p14="http://schemas.microsoft.com/office/powerpoint/2010/main" val="77322438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 Learned</a:t>
            </a:r>
            <a:endParaRPr lang="en-US" dirty="0"/>
          </a:p>
        </p:txBody>
      </p:sp>
      <p:sp>
        <p:nvSpPr>
          <p:cNvPr id="3" name="Content Placeholder 2"/>
          <p:cNvSpPr>
            <a:spLocks noGrp="1"/>
          </p:cNvSpPr>
          <p:nvPr>
            <p:ph idx="1"/>
          </p:nvPr>
        </p:nvSpPr>
        <p:spPr/>
        <p:txBody>
          <a:bodyPr/>
          <a:lstStyle/>
          <a:p>
            <a:pPr>
              <a:lnSpc>
                <a:spcPct val="100000"/>
              </a:lnSpc>
            </a:pPr>
            <a:r>
              <a:rPr lang="en-US" dirty="0" smtClean="0"/>
              <a:t>Corresponding points is </a:t>
            </a:r>
            <a:r>
              <a:rPr lang="en-US" b="1" dirty="0" smtClean="0"/>
              <a:t>HARD</a:t>
            </a:r>
            <a:r>
              <a:rPr lang="en-US" dirty="0" smtClean="0"/>
              <a:t> – and we’re only trying to solve a specific subset!</a:t>
            </a:r>
          </a:p>
          <a:p>
            <a:pPr>
              <a:lnSpc>
                <a:spcPct val="100000"/>
              </a:lnSpc>
            </a:pPr>
            <a:endParaRPr lang="en-US" b="1" dirty="0" smtClean="0"/>
          </a:p>
          <a:p>
            <a:pPr>
              <a:lnSpc>
                <a:spcPct val="100000"/>
              </a:lnSpc>
            </a:pPr>
            <a:r>
              <a:rPr lang="en-US" dirty="0" smtClean="0"/>
              <a:t>Corresponding a lot of points is even harder – especially in areas without a lot of texture or variation</a:t>
            </a:r>
          </a:p>
          <a:p>
            <a:pPr>
              <a:lnSpc>
                <a:spcPct val="100000"/>
              </a:lnSpc>
            </a:pPr>
            <a:endParaRPr lang="en-US" dirty="0" smtClean="0"/>
          </a:p>
          <a:p>
            <a:pPr>
              <a:lnSpc>
                <a:spcPct val="100000"/>
              </a:lnSpc>
            </a:pPr>
            <a:r>
              <a:rPr lang="en-US" dirty="0" smtClean="0"/>
              <a:t>MATLAB can be treacherous to optimize</a:t>
            </a:r>
            <a:endParaRPr lang="en-US" dirty="0"/>
          </a:p>
        </p:txBody>
      </p:sp>
    </p:spTree>
    <p:extLst>
      <p:ext uri="{BB962C8B-B14F-4D97-AF65-F5344CB8AC3E}">
        <p14:creationId xmlns:p14="http://schemas.microsoft.com/office/powerpoint/2010/main" val="6825874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Lessons Learned</a:t>
            </a:r>
            <a:endParaRPr lang="en-US" dirty="0"/>
          </a:p>
        </p:txBody>
      </p:sp>
      <p:pic>
        <p:nvPicPr>
          <p:cNvPr id="8" name="Picture 7"/>
          <p:cNvPicPr>
            <a:picLocks noChangeAspect="1"/>
          </p:cNvPicPr>
          <p:nvPr/>
        </p:nvPicPr>
        <p:blipFill>
          <a:blip r:embed="rId3"/>
          <a:stretch>
            <a:fillRect/>
          </a:stretch>
        </p:blipFill>
        <p:spPr>
          <a:xfrm>
            <a:off x="245532" y="2921000"/>
            <a:ext cx="8714215" cy="2850444"/>
          </a:xfrm>
          <a:prstGeom prst="rect">
            <a:avLst/>
          </a:prstGeom>
        </p:spPr>
      </p:pic>
    </p:spTree>
    <p:extLst>
      <p:ext uri="{BB962C8B-B14F-4D97-AF65-F5344CB8AC3E}">
        <p14:creationId xmlns:p14="http://schemas.microsoft.com/office/powerpoint/2010/main" val="285764024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865437"/>
            <a:ext cx="7772400" cy="1470025"/>
          </a:xfrm>
        </p:spPr>
        <p:txBody>
          <a:bodyPr>
            <a:normAutofit fontScale="90000"/>
          </a:bodyPr>
          <a:lstStyle/>
          <a:p>
            <a:r>
              <a:rPr lang="en-US" dirty="0" smtClean="0"/>
              <a:t>Questions? Comments? Concerns? Interesting Anecdotes?</a:t>
            </a:r>
            <a:endParaRPr lang="en-US" dirty="0"/>
          </a:p>
        </p:txBody>
      </p:sp>
    </p:spTree>
    <p:extLst>
      <p:ext uri="{BB962C8B-B14F-4D97-AF65-F5344CB8AC3E}">
        <p14:creationId xmlns:p14="http://schemas.microsoft.com/office/powerpoint/2010/main" val="850428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4" name="Content Placeholder 3"/>
          <p:cNvPicPr>
            <a:picLocks noGrp="1" noChangeAspect="1"/>
          </p:cNvPicPr>
          <p:nvPr>
            <p:ph idx="1"/>
          </p:nvPr>
        </p:nvPicPr>
        <p:blipFill rotWithShape="1">
          <a:blip r:embed="rId3"/>
          <a:srcRect t="2550" b="1761"/>
          <a:stretch/>
        </p:blipFill>
        <p:spPr>
          <a:xfrm>
            <a:off x="1303867" y="1600200"/>
            <a:ext cx="6587590" cy="4755445"/>
          </a:xfrm>
        </p:spPr>
      </p:pic>
    </p:spTree>
    <p:extLst>
      <p:ext uri="{BB962C8B-B14F-4D97-AF65-F5344CB8AC3E}">
        <p14:creationId xmlns:p14="http://schemas.microsoft.com/office/powerpoint/2010/main" val="264429172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4" name="Content Placeholder 3"/>
          <p:cNvPicPr>
            <a:picLocks noGrp="1" noChangeAspect="1"/>
          </p:cNvPicPr>
          <p:nvPr>
            <p:ph idx="1"/>
          </p:nvPr>
        </p:nvPicPr>
        <p:blipFill>
          <a:blip r:embed="rId3"/>
          <a:srcRect t="8958" b="8958"/>
          <a:stretch>
            <a:fillRect/>
          </a:stretch>
        </p:blipFill>
        <p:spPr/>
      </p:pic>
    </p:spTree>
    <p:extLst>
      <p:ext uri="{BB962C8B-B14F-4D97-AF65-F5344CB8AC3E}">
        <p14:creationId xmlns:p14="http://schemas.microsoft.com/office/powerpoint/2010/main" val="64106077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4" name="Content Placeholder 3"/>
          <p:cNvPicPr>
            <a:picLocks noGrp="1" noChangeAspect="1"/>
          </p:cNvPicPr>
          <p:nvPr>
            <p:ph idx="1"/>
          </p:nvPr>
        </p:nvPicPr>
        <p:blipFill>
          <a:blip r:embed="rId3"/>
          <a:srcRect t="8753" b="8753"/>
          <a:stretch>
            <a:fillRect/>
          </a:stretch>
        </p:blipFill>
        <p:spPr/>
      </p:pic>
    </p:spTree>
    <p:extLst>
      <p:ext uri="{BB962C8B-B14F-4D97-AF65-F5344CB8AC3E}">
        <p14:creationId xmlns:p14="http://schemas.microsoft.com/office/powerpoint/2010/main" val="309869813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6" name="Picture 5"/>
          <p:cNvPicPr>
            <a:picLocks noChangeAspect="1"/>
          </p:cNvPicPr>
          <p:nvPr/>
        </p:nvPicPr>
        <p:blipFill>
          <a:blip r:embed="rId3"/>
          <a:stretch>
            <a:fillRect/>
          </a:stretch>
        </p:blipFill>
        <p:spPr>
          <a:xfrm>
            <a:off x="1492021" y="1858762"/>
            <a:ext cx="6283202" cy="4714147"/>
          </a:xfrm>
          <a:prstGeom prst="rect">
            <a:avLst/>
          </a:prstGeom>
        </p:spPr>
      </p:pic>
    </p:spTree>
    <p:extLst>
      <p:ext uri="{BB962C8B-B14F-4D97-AF65-F5344CB8AC3E}">
        <p14:creationId xmlns:p14="http://schemas.microsoft.com/office/powerpoint/2010/main" val="40936288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do these have in common?</a:t>
            </a:r>
            <a:endParaRPr lang="en-US" dirty="0"/>
          </a:p>
        </p:txBody>
      </p:sp>
      <p:pic>
        <p:nvPicPr>
          <p:cNvPr id="4" name="Content Placeholder 3"/>
          <p:cNvPicPr>
            <a:picLocks noGrp="1" noChangeAspect="1"/>
          </p:cNvPicPr>
          <p:nvPr>
            <p:ph idx="1"/>
          </p:nvPr>
        </p:nvPicPr>
        <p:blipFill rotWithShape="1">
          <a:blip r:embed="rId3"/>
          <a:srcRect t="4654" b="-1199"/>
          <a:stretch/>
        </p:blipFill>
        <p:spPr>
          <a:xfrm>
            <a:off x="1459089" y="1600200"/>
            <a:ext cx="6231467" cy="4840285"/>
          </a:xfrm>
        </p:spPr>
      </p:pic>
    </p:spTree>
    <p:extLst>
      <p:ext uri="{BB962C8B-B14F-4D97-AF65-F5344CB8AC3E}">
        <p14:creationId xmlns:p14="http://schemas.microsoft.com/office/powerpoint/2010/main" val="133325447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Ways of Implementing Depth Mapping</a:t>
            </a:r>
            <a:endParaRPr lang="en-US" dirty="0"/>
          </a:p>
        </p:txBody>
      </p:sp>
      <p:pic>
        <p:nvPicPr>
          <p:cNvPr id="4" name="Content Placeholder 3"/>
          <p:cNvPicPr>
            <a:picLocks noGrp="1" noChangeAspect="1"/>
          </p:cNvPicPr>
          <p:nvPr>
            <p:ph idx="1"/>
          </p:nvPr>
        </p:nvPicPr>
        <p:blipFill>
          <a:blip r:embed="rId3"/>
          <a:srcRect l="352" r="352"/>
          <a:stretch>
            <a:fillRect/>
          </a:stretch>
        </p:blipFill>
        <p:spPr>
          <a:xfrm>
            <a:off x="838200" y="2192867"/>
            <a:ext cx="7473244" cy="4109996"/>
          </a:xfrm>
        </p:spPr>
      </p:pic>
    </p:spTree>
    <p:extLst>
      <p:ext uri="{BB962C8B-B14F-4D97-AF65-F5344CB8AC3E}">
        <p14:creationId xmlns:p14="http://schemas.microsoft.com/office/powerpoint/2010/main" val="97599956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Ways of Implementing Depth Mapping</a:t>
            </a:r>
            <a:br>
              <a:rPr lang="en-US" dirty="0" smtClean="0"/>
            </a:br>
            <a:endParaRPr lang="en-US" dirty="0"/>
          </a:p>
        </p:txBody>
      </p:sp>
      <p:pic>
        <p:nvPicPr>
          <p:cNvPr id="8" name="Picture 7"/>
          <p:cNvPicPr>
            <a:picLocks noChangeAspect="1"/>
          </p:cNvPicPr>
          <p:nvPr/>
        </p:nvPicPr>
        <p:blipFill>
          <a:blip r:embed="rId3"/>
          <a:stretch>
            <a:fillRect/>
          </a:stretch>
        </p:blipFill>
        <p:spPr>
          <a:xfrm>
            <a:off x="245532" y="2921000"/>
            <a:ext cx="8714215" cy="2850444"/>
          </a:xfrm>
          <a:prstGeom prst="rect">
            <a:avLst/>
          </a:prstGeom>
        </p:spPr>
      </p:pic>
    </p:spTree>
    <p:extLst>
      <p:ext uri="{BB962C8B-B14F-4D97-AF65-F5344CB8AC3E}">
        <p14:creationId xmlns:p14="http://schemas.microsoft.com/office/powerpoint/2010/main" val="253637095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wilight">
  <a:themeElements>
    <a:clrScheme name="Twilight">
      <a:dk1>
        <a:sysClr val="windowText" lastClr="000000"/>
      </a:dk1>
      <a:lt1>
        <a:sysClr val="window" lastClr="FFFFFF"/>
      </a:lt1>
      <a:dk2>
        <a:srgbClr val="24213E"/>
      </a:dk2>
      <a:lt2>
        <a:srgbClr val="E9EAF0"/>
      </a:lt2>
      <a:accent1>
        <a:srgbClr val="E8BC4A"/>
      </a:accent1>
      <a:accent2>
        <a:srgbClr val="83C1C6"/>
      </a:accent2>
      <a:accent3>
        <a:srgbClr val="E78D35"/>
      </a:accent3>
      <a:accent4>
        <a:srgbClr val="909CE1"/>
      </a:accent4>
      <a:accent5>
        <a:srgbClr val="839C41"/>
      </a:accent5>
      <a:accent6>
        <a:srgbClr val="CC5439"/>
      </a:accent6>
      <a:hlink>
        <a:srgbClr val="1C6CF1"/>
      </a:hlink>
      <a:folHlink>
        <a:srgbClr val="C649E0"/>
      </a:folHlink>
    </a:clrScheme>
    <a:fontScheme name="Twilight">
      <a:majorFont>
        <a:latin typeface="Corbel"/>
        <a:ea typeface=""/>
        <a:cs typeface=""/>
        <a:font script="Jpan" typeface="ヒラギノ角ゴ Pro W3"/>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ヒラギノ角ゴ Pro W3"/>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wi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fov="600000">
              <a:rot lat="0" lon="0" rev="0"/>
            </a:camera>
            <a:lightRig rig="threePt" dir="t">
              <a:rot lat="0" lon="0" rev="1200000"/>
            </a:lightRig>
          </a:scene3d>
          <a:sp3d>
            <a:bevelT w="63500" h="25400"/>
          </a:sp3d>
        </a:effectStyle>
      </a:effectStyleLst>
      <a:bgFillStyleLst>
        <a:solidFill>
          <a:schemeClr val="phClr"/>
        </a:solidFill>
        <a:gradFill rotWithShape="1">
          <a:gsLst>
            <a:gs pos="0">
              <a:schemeClr val="bg1">
                <a:shade val="100000"/>
                <a:satMod val="300000"/>
              </a:schemeClr>
            </a:gs>
            <a:gs pos="31000">
              <a:schemeClr val="bg1">
                <a:tint val="100000"/>
                <a:satMod val="300000"/>
              </a:schemeClr>
            </a:gs>
            <a:gs pos="62000">
              <a:schemeClr val="phClr">
                <a:tint val="100000"/>
                <a:shade val="100000"/>
                <a:satMod val="100000"/>
              </a:schemeClr>
            </a:gs>
            <a:gs pos="100000">
              <a:schemeClr val="phClr">
                <a:shade val="100000"/>
                <a:hueMod val="93000"/>
                <a:satMod val="50000"/>
                <a:lumMod val="200000"/>
              </a:schemeClr>
            </a:gs>
          </a:gsLst>
          <a:lin ang="5400000" scaled="0"/>
        </a:gradFill>
        <a:gradFill rotWithShape="1">
          <a:gsLst>
            <a:gs pos="0">
              <a:schemeClr val="phClr">
                <a:tint val="100000"/>
                <a:satMod val="100000"/>
              </a:schemeClr>
            </a:gs>
            <a:gs pos="100000">
              <a:schemeClr val="phClr">
                <a:tint val="100000"/>
                <a:shade val="100000"/>
                <a:alpha val="100000"/>
                <a:hueMod val="100000"/>
                <a:satMod val="150000"/>
                <a:lumMod val="5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Twilight.thmx</Template>
  <TotalTime>272</TotalTime>
  <Words>686</Words>
  <Application>Microsoft Macintosh PowerPoint</Application>
  <PresentationFormat>On-screen Show (4:3)</PresentationFormat>
  <Paragraphs>68</Paragraphs>
  <Slides>22</Slides>
  <Notes>12</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Twilight</vt:lpstr>
      <vt:lpstr>Stereoscopic Depth Mapping</vt:lpstr>
      <vt:lpstr>Where’s Depth Mapping Used?</vt:lpstr>
      <vt:lpstr>Where’s Depth Mapping Used?</vt:lpstr>
      <vt:lpstr>Where’s Depth Mapping Used?</vt:lpstr>
      <vt:lpstr>Where’s Depth Mapping Used?</vt:lpstr>
      <vt:lpstr>Where’s Depth Mapping Used?</vt:lpstr>
      <vt:lpstr>What do these have in common?</vt:lpstr>
      <vt:lpstr>Ways of Implementing Depth Mapping</vt:lpstr>
      <vt:lpstr>Ways of Implementing Depth Mapping </vt:lpstr>
      <vt:lpstr>Ways of Implementing Depth Mapping </vt:lpstr>
      <vt:lpstr>Wait, I thought this was Image Recognition! </vt:lpstr>
      <vt:lpstr>Basic Algorithm for Stereoscopic Depth Mapping </vt:lpstr>
      <vt:lpstr>Basic Algorithm for Stereoscopic Depth Mapping </vt:lpstr>
      <vt:lpstr>Other Ways of Matching Corresponding Points</vt:lpstr>
      <vt:lpstr>Our Approach to Corresponding Points</vt:lpstr>
      <vt:lpstr>Interlude – Harris/Stephan’s Corner Detection Algorithm</vt:lpstr>
      <vt:lpstr>PowerPoint Presentation</vt:lpstr>
      <vt:lpstr>…and now back to your normally scheduled programming!</vt:lpstr>
      <vt:lpstr>Finding distances of interesting points</vt:lpstr>
      <vt:lpstr>Lessons Learned</vt:lpstr>
      <vt:lpstr>Lessons Learned</vt:lpstr>
      <vt:lpstr>Questions? Comments? Concerns? Interesting Anecdotes?</vt:lpstr>
    </vt:vector>
  </TitlesOfParts>
  <Company>Rose-Hulman Institute of Technology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Stereoscopic Depth Mapping</dc:title>
  <dc:creator>Nicholas Kamper</dc:creator>
  <cp:lastModifiedBy>Nicholas Kamper</cp:lastModifiedBy>
  <cp:revision>33</cp:revision>
  <dcterms:created xsi:type="dcterms:W3CDTF">2013-02-11T20:53:06Z</dcterms:created>
  <dcterms:modified xsi:type="dcterms:W3CDTF">2013-02-12T01:31:28Z</dcterms:modified>
</cp:coreProperties>
</file>

<file path=docProps/thumbnail.jpeg>
</file>